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30"/>
  </p:notesMasterIdLst>
  <p:sldIdLst>
    <p:sldId id="256" r:id="rId2"/>
    <p:sldId id="257" r:id="rId3"/>
    <p:sldId id="277" r:id="rId4"/>
    <p:sldId id="278" r:id="rId5"/>
    <p:sldId id="258" r:id="rId6"/>
    <p:sldId id="288" r:id="rId7"/>
    <p:sldId id="279" r:id="rId8"/>
    <p:sldId id="280" r:id="rId9"/>
    <p:sldId id="291" r:id="rId10"/>
    <p:sldId id="289" r:id="rId11"/>
    <p:sldId id="290" r:id="rId12"/>
    <p:sldId id="281" r:id="rId13"/>
    <p:sldId id="282" r:id="rId14"/>
    <p:sldId id="285" r:id="rId15"/>
    <p:sldId id="283" r:id="rId16"/>
    <p:sldId id="284" r:id="rId17"/>
    <p:sldId id="261" r:id="rId18"/>
    <p:sldId id="268" r:id="rId19"/>
    <p:sldId id="294" r:id="rId20"/>
    <p:sldId id="292" r:id="rId21"/>
    <p:sldId id="286" r:id="rId22"/>
    <p:sldId id="263" r:id="rId23"/>
    <p:sldId id="287" r:id="rId24"/>
    <p:sldId id="276" r:id="rId25"/>
    <p:sldId id="271" r:id="rId26"/>
    <p:sldId id="272" r:id="rId27"/>
    <p:sldId id="273" r:id="rId28"/>
    <p:sldId id="274" r:id="rId2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5EAFB"/>
    <a:srgbClr val="C0C0C0"/>
    <a:srgbClr val="FFCC00"/>
    <a:srgbClr val="ABB4DF"/>
    <a:srgbClr val="808080"/>
    <a:srgbClr val="0000FF"/>
    <a:srgbClr val="442DEB"/>
    <a:srgbClr val="99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56" autoAdjust="0"/>
    <p:restoredTop sz="94628" autoAdjust="0"/>
  </p:normalViewPr>
  <p:slideViewPr>
    <p:cSldViewPr>
      <p:cViewPr varScale="1">
        <p:scale>
          <a:sx n="100" d="100"/>
          <a:sy n="10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3213981-EB49-4759-A572-B4321B161656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C522C19-F29A-43DC-955E-ECCE5A7EA77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985BC8-E69A-4986-ABA4-1D265B338A54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>
          <a:xfrm>
            <a:off x="0" y="5292725"/>
            <a:ext cx="9144000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5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6" name="Freeform 8"/>
          <p:cNvSpPr/>
          <p:nvPr/>
        </p:nvSpPr>
        <p:spPr>
          <a:xfrm>
            <a:off x="0" y="5546725"/>
            <a:ext cx="9147175" cy="1312863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7" name="Rectangle 9"/>
          <p:cNvSpPr/>
          <p:nvPr/>
        </p:nvSpPr>
        <p:spPr>
          <a:xfrm>
            <a:off x="0" y="5262563"/>
            <a:ext cx="9144000" cy="746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10"/>
          <p:cNvSpPr/>
          <p:nvPr/>
        </p:nvSpPr>
        <p:spPr>
          <a:xfrm>
            <a:off x="0" y="5502275"/>
            <a:ext cx="9144000" cy="1271588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72CC1-1237-48E9-8F15-E6804A5D74CE}" type="datetimeFigureOut">
              <a:rPr/>
              <a:pPr>
                <a:defRPr/>
              </a:pPr>
              <a:t>12/8/2021</a:t>
            </a:fld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fld id="{8B5A42E9-428A-47F4-B3CC-5536FFBAAF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8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B3D7B-A8F8-40CF-8763-5124B22E8D22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4E048-F77B-4DA1-854C-438798E6B3C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8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F3956-E1E6-4E1D-9001-75E680690156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2AB42-A9C9-448E-A8CC-9431976DB0F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8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DF86F-0D61-4356-A461-FAF8738ED1AD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B91E5-5675-4AEE-AA4B-4EBE03A7FCF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>
          <a:xfrm>
            <a:off x="0" y="5546725"/>
            <a:ext cx="9147175" cy="1312863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0" y="5292725"/>
            <a:ext cx="9144000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0" y="5262563"/>
            <a:ext cx="9144000" cy="746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10"/>
          <p:cNvSpPr/>
          <p:nvPr/>
        </p:nvSpPr>
        <p:spPr>
          <a:xfrm>
            <a:off x="0" y="5502275"/>
            <a:ext cx="9144000" cy="1271588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4ED39-6324-4E99-803B-124C9B31D9A7}" type="datetimeFigureOut">
              <a:rPr/>
              <a:pPr>
                <a:defRPr/>
              </a:pPr>
              <a:t>12/8/2021</a:t>
            </a:fld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A8ED4-3611-4B64-92CA-367E63C3D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10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CBF93-EC9A-428B-847B-0E80AF2E07C1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B572C-9691-4D9F-A014-DC713B5EDC0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11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12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F9FE2-9267-4B7B-A827-7D09DAF5E9E1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48E8D-859D-4F10-95B6-30C05E68D53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>
            <a:off x="0" y="5010150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Freeform 6"/>
          <p:cNvSpPr/>
          <p:nvPr/>
        </p:nvSpPr>
        <p:spPr>
          <a:xfrm>
            <a:off x="0" y="5730875"/>
            <a:ext cx="9147175" cy="1127125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0" y="4973638"/>
            <a:ext cx="7675563" cy="928687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8"/>
          <p:cNvSpPr/>
          <p:nvPr/>
        </p:nvSpPr>
        <p:spPr>
          <a:xfrm>
            <a:off x="-3175" y="5695950"/>
            <a:ext cx="9147175" cy="930275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5E580-BA37-4170-B640-4295E370DC66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A503E-18CB-4468-9ADE-A296D27945C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0" y="5730875"/>
            <a:ext cx="9147175" cy="1127125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reeform 5"/>
          <p:cNvSpPr/>
          <p:nvPr/>
        </p:nvSpPr>
        <p:spPr>
          <a:xfrm>
            <a:off x="0" y="5381625"/>
            <a:ext cx="3286125" cy="1208088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Freeform 6"/>
          <p:cNvSpPr/>
          <p:nvPr/>
        </p:nvSpPr>
        <p:spPr>
          <a:xfrm>
            <a:off x="-3175" y="5695950"/>
            <a:ext cx="9147175" cy="930275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0" y="5346700"/>
            <a:ext cx="3425825" cy="94456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BC1F6-8AE0-4548-96B5-CDE05A718F05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B1C4-569C-4D00-A02F-FCC09A1A86F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>
          <a:xfrm>
            <a:off x="0" y="5010150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8"/>
          <p:cNvSpPr/>
          <p:nvPr/>
        </p:nvSpPr>
        <p:spPr>
          <a:xfrm>
            <a:off x="0" y="5730875"/>
            <a:ext cx="9147175" cy="1127125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/>
          <p:nvPr/>
        </p:nvSpPr>
        <p:spPr>
          <a:xfrm>
            <a:off x="0" y="4973638"/>
            <a:ext cx="7675563" cy="928687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10"/>
          <p:cNvSpPr/>
          <p:nvPr/>
        </p:nvSpPr>
        <p:spPr>
          <a:xfrm>
            <a:off x="-3175" y="5695950"/>
            <a:ext cx="9147175" cy="930275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A9C6-7C4B-47D6-A207-56A2203C7835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E9743-1204-461A-BFA7-EE8277E1C96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10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lang="en-US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07EC9-E16E-403D-9F5E-60C8341FF018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2E724-FB98-468B-ACB6-127E58360E2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D304837-DB67-45AE-A07B-2FCBC1170E0B}" type="datetimeFigureOut">
              <a:rPr lang="it-IT"/>
              <a:pPr>
                <a:defRPr/>
              </a:pPr>
              <a:t>08/12/2021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cap="all" spc="110" baseline="0">
                <a:solidFill>
                  <a:srgbClr val="4D4D4D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baseline="0" smtClean="0">
                <a:solidFill>
                  <a:srgbClr val="4D4D4D"/>
                </a:solidFill>
                <a:latin typeface="+mn-lt"/>
              </a:defRPr>
            </a:lvl1pPr>
          </a:lstStyle>
          <a:p>
            <a:pPr>
              <a:defRPr/>
            </a:pPr>
            <a:fld id="{8097C74C-6812-4B02-884D-7E96E0B0F37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fontAlgn="base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pitchFamily="18" charset="2"/>
        <a:buChar char="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3050" algn="l" rtl="0" fontAlgn="base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3050" algn="l" rtl="0" fontAlgn="base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3050" algn="l" rtl="0" fontAlgn="base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3050" algn="l" rtl="0" fontAlgn="base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124075" y="1412875"/>
            <a:ext cx="4279900" cy="64770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tx1"/>
                </a:solidFill>
              </a:rPr>
              <a:t>ВАШ</a:t>
            </a:r>
            <a:r>
              <a:rPr lang="it-IT" sz="2400" b="1" i="1" dirty="0" smtClean="0">
                <a:solidFill>
                  <a:schemeClr val="tx1"/>
                </a:solidFill>
              </a:rPr>
              <a:t> “</a:t>
            </a:r>
            <a:r>
              <a:rPr lang="ru-RU" sz="2400" b="1" i="1" dirty="0" smtClean="0">
                <a:solidFill>
                  <a:schemeClr val="tx1"/>
                </a:solidFill>
              </a:rPr>
              <a:t>ГИБКИЙ</a:t>
            </a:r>
            <a:r>
              <a:rPr lang="it-IT" sz="2400" b="1" i="1" dirty="0" smtClean="0">
                <a:solidFill>
                  <a:schemeClr val="tx1"/>
                </a:solidFill>
              </a:rPr>
              <a:t>”</a:t>
            </a:r>
            <a:r>
              <a:rPr lang="ru-RU" sz="2400" b="1" i="1" dirty="0" smtClean="0">
                <a:solidFill>
                  <a:schemeClr val="tx1"/>
                </a:solidFill>
              </a:rPr>
              <a:t>  ПАРТНЁР</a:t>
            </a:r>
            <a:endParaRPr lang="it-IT" sz="2400" b="1" i="1" dirty="0">
              <a:solidFill>
                <a:schemeClr val="tx1"/>
              </a:solidFill>
            </a:endParaRPr>
          </a:p>
        </p:txBody>
      </p:sp>
      <p:pic>
        <p:nvPicPr>
          <p:cNvPr id="14339" name="Immagine 2" descr="LOGO TE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404813"/>
            <a:ext cx="50911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Immagin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2060575"/>
            <a:ext cx="6084888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istrator\Pictures\IMMAGINI APPLICAZIONI TUBI\03_hol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0728" b="10728"/>
          <a:stretch>
            <a:fillRect/>
          </a:stretch>
        </p:blipFill>
        <p:spPr>
          <a:xfrm>
            <a:off x="2411413" y="3284538"/>
            <a:ext cx="6505575" cy="3125787"/>
          </a:xfrm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971550" y="908050"/>
            <a:ext cx="5040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rbel" pitchFamily="34" charset="0"/>
              </a:rPr>
              <a:t>Шпонирование и деревообработка</a:t>
            </a:r>
            <a:endParaRPr lang="it-IT" b="1">
              <a:latin typeface="Gill Sans MT"/>
            </a:endParaRPr>
          </a:p>
        </p:txBody>
      </p:sp>
      <p:pic>
        <p:nvPicPr>
          <p:cNvPr id="6" name="Immagine 5" descr="Obrzeza-meblow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308302">
            <a:off x="304800" y="2495550"/>
            <a:ext cx="4979988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contenuto 2"/>
          <p:cNvSpPr>
            <a:spLocks noGrp="1"/>
          </p:cNvSpPr>
          <p:nvPr>
            <p:ph idx="1"/>
          </p:nvPr>
        </p:nvSpPr>
        <p:spPr>
          <a:xfrm>
            <a:off x="611188" y="549275"/>
            <a:ext cx="7772400" cy="2187575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z="1400" b="1" smtClean="0"/>
              <a:t>При данных температурах , используются трубы  для транспортировки битума  и  для дорожно-строительных  машин .</a:t>
            </a:r>
            <a:br>
              <a:rPr lang="ru-RU" sz="1400" b="1" smtClean="0"/>
            </a:br>
            <a:r>
              <a:rPr lang="ru-RU" sz="1400" b="1" smtClean="0"/>
              <a:t>Некоторые машины требуют покрытия при температуре  выше 100 ° С, с различным  применением  материалов для изоляции</a:t>
            </a:r>
            <a:r>
              <a:rPr lang="it-IT" sz="1400" b="1" smtClean="0"/>
              <a:t>; </a:t>
            </a:r>
            <a:r>
              <a:rPr lang="ru-RU" sz="1400" b="1" smtClean="0"/>
              <a:t>они  также являются частью этой группы</a:t>
            </a:r>
            <a:br>
              <a:rPr lang="ru-RU" sz="1400" b="1" smtClean="0"/>
            </a:br>
            <a:r>
              <a:rPr lang="ru-RU" sz="1400" b="1" smtClean="0"/>
              <a:t>производства</a:t>
            </a:r>
            <a:endParaRPr lang="it-IT" sz="1400" b="1" smtClean="0"/>
          </a:p>
        </p:txBody>
      </p:sp>
      <p:pic>
        <p:nvPicPr>
          <p:cNvPr id="5" name="Picture 2" descr="C:\Users\Administrator\Pictures\IMMAGINI APPLICAZIONI TUBI\s_003_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284538"/>
            <a:ext cx="3198812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dministrator\Pictures\IMMAGINI APPLICAZIONI TUBI\vernici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2852738"/>
            <a:ext cx="2592388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750" y="981075"/>
            <a:ext cx="8147050" cy="3024188"/>
          </a:xfrm>
        </p:spPr>
        <p:txBody>
          <a:bodyPr rtlCol="0">
            <a:normAutofit/>
          </a:bodyPr>
          <a:lstStyle/>
          <a:p>
            <a:pPr marL="46863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800" b="1" dirty="0" smtClean="0">
              <a:solidFill>
                <a:srgbClr val="7030A0"/>
              </a:solidFill>
            </a:endParaRPr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marL="68580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dirty="0"/>
          </a:p>
        </p:txBody>
      </p:sp>
      <p:pic>
        <p:nvPicPr>
          <p:cNvPr id="38914" name="Picture 2" descr="C:\Users\Administrator\Pictures\IMMAGINI APPLICAZIONI TUBI\03_graf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125538"/>
            <a:ext cx="3211513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C:\Users\Administrator\Pictures\IMMAGINI APPLICAZIONI TUBI\01_grafi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62888">
            <a:off x="4141788" y="1752600"/>
            <a:ext cx="4270375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763588" y="404813"/>
            <a:ext cx="4248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rbel" pitchFamily="34" charset="0"/>
              </a:rPr>
              <a:t>ТИПОГРАФИЯ</a:t>
            </a:r>
            <a:endParaRPr lang="it-IT" b="1">
              <a:latin typeface="Gill Sans MT"/>
            </a:endParaRPr>
          </a:p>
        </p:txBody>
      </p:sp>
      <p:pic>
        <p:nvPicPr>
          <p:cNvPr id="7" name="Picture 4" descr="C:\Users\Administrator\Desktop\Brochure e foto TUBI\FOTO BROCHURE\hose_spec3.jpg"/>
          <p:cNvPicPr>
            <a:picLocks noChangeAspect="1" noChangeArrowheads="1"/>
          </p:cNvPicPr>
          <p:nvPr/>
        </p:nvPicPr>
        <p:blipFill>
          <a:blip r:embed="rId4"/>
          <a:srcRect l="16318" r="16318"/>
          <a:stretch>
            <a:fillRect/>
          </a:stretch>
        </p:blipFill>
        <p:spPr bwMode="auto">
          <a:xfrm>
            <a:off x="1692275" y="3500438"/>
            <a:ext cx="3602038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792162"/>
          </a:xfrm>
        </p:spPr>
        <p:txBody>
          <a:bodyPr rtlCol="0">
            <a:normAutofit/>
          </a:bodyPr>
          <a:lstStyle/>
          <a:p>
            <a:pPr lvl="1" indent="-27432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800" b="1" dirty="0" smtClean="0">
                <a:solidFill>
                  <a:srgbClr val="000000"/>
                </a:solidFill>
              </a:rPr>
              <a:t>Автомобильное производство, где есть необходимость распределять расплав горячего клея  для автомобильных компонентов.  </a:t>
            </a: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marL="46863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</p:txBody>
      </p:sp>
      <p:pic>
        <p:nvPicPr>
          <p:cNvPr id="39938" name="Picture 2" descr="C:\Users\Administrator\Pictures\IMMAGINI APPLICAZIONI TUBI\verniciatu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628775"/>
            <a:ext cx="2951162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C:\Users\Administrator\Pictures\IMMAGINI APPLICAZIONI TUBI\02_automobi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4292600"/>
            <a:ext cx="27400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C:\Users\Administrator\Pictures\IMMAGINI APPLICAZIONI TUBI\linea automotive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2708275"/>
            <a:ext cx="3821112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647700"/>
          </a:xfrm>
        </p:spPr>
        <p:txBody>
          <a:bodyPr/>
          <a:lstStyle/>
          <a:p>
            <a:pPr marL="0" lvl="1" indent="0">
              <a:buFont typeface="Wingdings 3" pitchFamily="18" charset="2"/>
              <a:buNone/>
            </a:pPr>
            <a:r>
              <a:rPr lang="ru-RU" sz="1800" b="1" smtClean="0">
                <a:solidFill>
                  <a:srgbClr val="000000"/>
                </a:solidFill>
              </a:rPr>
              <a:t>В индустрии кораблестроения –  для  абразивных материалов  – при нанесения материалов для изоляции </a:t>
            </a:r>
            <a:r>
              <a:rPr lang="ru-RU" sz="1800" smtClean="0"/>
              <a:t>- </a:t>
            </a:r>
            <a:r>
              <a:rPr lang="ru-RU" sz="1800" b="1" smtClean="0"/>
              <a:t>соответствующие текстильные материалы</a:t>
            </a:r>
            <a:endParaRPr lang="it-IT" sz="1800" b="1" smtClean="0">
              <a:solidFill>
                <a:srgbClr val="000000"/>
              </a:solidFill>
            </a:endParaRPr>
          </a:p>
          <a:p>
            <a:endParaRPr lang="en-US" smtClean="0"/>
          </a:p>
        </p:txBody>
      </p:sp>
      <p:pic>
        <p:nvPicPr>
          <p:cNvPr id="43010" name="Picture 2" descr="C:\Users\Administrator\Pictures\IMMAGINI APPLICAZIONI TUBI\02_b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268413"/>
            <a:ext cx="36496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C:\Users\Administrator\Pictures\IMMAGINI APPLICAZIONI TUBI\dorelan-materassi-a-molle-twin-system-c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2924175"/>
            <a:ext cx="42370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C:\Users\Administrator\Pictures\IMMAGINI APPLICAZIONI TUBI\Accoppiati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3906838"/>
            <a:ext cx="4024312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60350"/>
            <a:ext cx="4546600" cy="647700"/>
          </a:xfrm>
        </p:spPr>
        <p:txBody>
          <a:bodyPr rtlCol="0">
            <a:normAutofit fontScale="77500" lnSpcReduction="20000"/>
          </a:bodyPr>
          <a:lstStyle/>
          <a:p>
            <a:pPr marL="46863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600" b="1" dirty="0"/>
              <a:t>Промышленная обработка стекла</a:t>
            </a:r>
            <a:endParaRPr lang="it-IT" sz="2600" b="1" dirty="0" smtClean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7200" dirty="0" smtClean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 smtClean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 smtClean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 smtClean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 smtClean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 smtClean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</p:txBody>
      </p:sp>
      <p:pic>
        <p:nvPicPr>
          <p:cNvPr id="40963" name="Picture 3" descr="C:\Users\Administrator\Desktop\Brochure e foto TUBI\FOTO PER PRESENTAZIONE\INDUSTRI VET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981075"/>
            <a:ext cx="37433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C:\Users\Administrator\Pictures\IMMAGINI APPLICAZIONI TUBI\APC_StGen_H2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25" y="3789363"/>
            <a:ext cx="49323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50825" y="4437063"/>
            <a:ext cx="3457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rbel" pitchFamily="34" charset="0"/>
              </a:rPr>
              <a:t>Пробы и анализ дымовых газов на электростанциях и заводах.</a:t>
            </a:r>
            <a:endParaRPr lang="it-IT" b="1">
              <a:latin typeface="Gill Sans MT"/>
            </a:endParaRPr>
          </a:p>
          <a:p>
            <a:r>
              <a:rPr lang="it-IT" b="1">
                <a:latin typeface="Gill Sans MT"/>
              </a:rPr>
              <a:t>	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contenuto 2"/>
          <p:cNvSpPr>
            <a:spLocks noGrp="1"/>
          </p:cNvSpPr>
          <p:nvPr>
            <p:ph idx="1"/>
          </p:nvPr>
        </p:nvSpPr>
        <p:spPr>
          <a:xfrm>
            <a:off x="611188" y="1268413"/>
            <a:ext cx="7777162" cy="647700"/>
          </a:xfrm>
        </p:spPr>
        <p:txBody>
          <a:bodyPr/>
          <a:lstStyle/>
          <a:p>
            <a:pPr marL="0" lvl="1" indent="0">
              <a:buFont typeface="Wingdings 3" pitchFamily="18" charset="2"/>
              <a:buNone/>
            </a:pPr>
            <a:r>
              <a:rPr lang="ru-RU" sz="1800" b="1" smtClean="0">
                <a:solidFill>
                  <a:srgbClr val="000000"/>
                </a:solidFill>
              </a:rPr>
              <a:t>Транспортировка полимеров  в  экструзионно - выдувных </a:t>
            </a:r>
            <a:r>
              <a:rPr lang="ru-RU" sz="1800" b="1" smtClean="0"/>
              <a:t> машин в индустрии литья под давлением термопластичных материалов</a:t>
            </a:r>
            <a:r>
              <a:rPr lang="ru-RU" sz="1800" b="1" smtClean="0">
                <a:solidFill>
                  <a:srgbClr val="000000"/>
                </a:solidFill>
              </a:rPr>
              <a:t> </a:t>
            </a:r>
            <a:endParaRPr lang="it-IT" sz="1800" b="1" smtClean="0">
              <a:solidFill>
                <a:srgbClr val="000000"/>
              </a:solidFill>
            </a:endParaRPr>
          </a:p>
          <a:p>
            <a:endParaRPr lang="en-US" smtClean="0"/>
          </a:p>
        </p:txBody>
      </p:sp>
      <p:pic>
        <p:nvPicPr>
          <p:cNvPr id="41987" name="Picture 3" descr="C:\Users\Administrator\Pictures\IMMAGINI APPLICAZIONI TUBI\02_diver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213100"/>
            <a:ext cx="41211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C:\Users\Administrator\Pictures\IMMAGINI APPLICAZIONI TUBI\stampaggio_componenti_plastici_popu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060575"/>
            <a:ext cx="3876675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475656" y="476672"/>
            <a:ext cx="568863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ЭЛЕКТРОНАГРЕВАЮЩИЕ ТРУБЫ </a:t>
            </a:r>
            <a:r>
              <a:rPr lang="it-IT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“T250”</a:t>
            </a:r>
            <a:endParaRPr lang="it-IT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2448272"/>
          </a:xfrm>
        </p:spPr>
        <p:txBody>
          <a:bodyPr rtlCol="0">
            <a:normAutofit/>
          </a:bodyPr>
          <a:lstStyle/>
          <a:p>
            <a:pPr marL="68580" indent="0" algn="ctr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ЭЛЕКТРОНАГРЕВАЮЩИЕ ТРУБЫ  ДЛЯ ВЫСОКИХ     ТЕМПЕРАТУР</a:t>
            </a:r>
            <a:r>
              <a:rPr lang="it-IT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(260°C – 350°C) </a:t>
            </a:r>
            <a:endParaRPr lang="ru-RU" sz="2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68580" indent="0" algn="ctr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2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indent="-274320" fontAlgn="auto">
              <a:spcAft>
                <a:spcPts val="0"/>
              </a:spcAft>
              <a:defRPr/>
            </a:pPr>
            <a:r>
              <a:rPr lang="ru-RU" sz="1400" b="1" dirty="0" smtClean="0"/>
              <a:t>Данное производство представляет </a:t>
            </a:r>
            <a:r>
              <a:rPr lang="ru-RU" sz="1400" b="1" dirty="0"/>
              <a:t>собой использование </a:t>
            </a:r>
            <a:r>
              <a:rPr lang="ru-RU" sz="1400" b="1" dirty="0" smtClean="0"/>
              <a:t>труб  ПТФЭ , которые выдерживают </a:t>
            </a:r>
            <a:r>
              <a:rPr lang="ru-RU" sz="1400" b="1" dirty="0"/>
              <a:t>температуру </a:t>
            </a:r>
            <a:r>
              <a:rPr lang="ru-RU" sz="1400" b="1" dirty="0" smtClean="0"/>
              <a:t> около </a:t>
            </a:r>
            <a:r>
              <a:rPr lang="it-IT" sz="1400" b="1" dirty="0" smtClean="0"/>
              <a:t>250°C </a:t>
            </a:r>
            <a:r>
              <a:rPr lang="ru-RU" sz="1400" b="1" dirty="0" smtClean="0"/>
              <a:t>  с макимальной температурой </a:t>
            </a:r>
            <a:r>
              <a:rPr lang="it-IT" sz="1400" b="1" dirty="0">
                <a:latin typeface="+mj-lt"/>
              </a:rPr>
              <a:t>260°C</a:t>
            </a:r>
            <a:r>
              <a:rPr lang="it-IT" sz="1400" b="1" dirty="0"/>
              <a:t> </a:t>
            </a:r>
            <a:r>
              <a:rPr lang="ru-RU" sz="1400" b="1" dirty="0" smtClean="0"/>
              <a:t>, для этого предназначены трубы с внутренней стальной гармоничной стенкой.</a:t>
            </a:r>
            <a:endParaRPr lang="it-IT" sz="1400" b="1" dirty="0" smtClean="0"/>
          </a:p>
          <a:p>
            <a:pPr marL="0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sz="1500" b="1" dirty="0" smtClean="0"/>
              <a:t> </a:t>
            </a:r>
          </a:p>
          <a:p>
            <a:pPr indent="-274320" fontAlgn="auto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4" name="Picture 2" descr="C:\Users\Administrator\Desktop\Brochure e foto TUBI\FOTO BROCHURE\hose_tempera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88" y="2781300"/>
            <a:ext cx="79089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511175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1800" b="1" smtClean="0"/>
              <a:t>длина трубы</a:t>
            </a:r>
            <a:endParaRPr lang="it-IT" sz="1800" b="1" smtClean="0"/>
          </a:p>
          <a:p>
            <a:r>
              <a:rPr lang="ru-RU" sz="1800" b="1" smtClean="0"/>
              <a:t>внутренний диаметр</a:t>
            </a:r>
            <a:endParaRPr lang="it-IT" sz="1800" b="1" smtClean="0"/>
          </a:p>
          <a:p>
            <a:r>
              <a:rPr lang="ru-RU" sz="1800" b="1" smtClean="0"/>
              <a:t>рабочее давление</a:t>
            </a:r>
            <a:endParaRPr lang="it-IT" sz="1800" b="1" smtClean="0"/>
          </a:p>
          <a:p>
            <a:r>
              <a:rPr lang="ru-RU" sz="1800" b="1" smtClean="0"/>
              <a:t>рабочая температура</a:t>
            </a:r>
            <a:endParaRPr lang="it-IT" sz="1800" b="1" smtClean="0"/>
          </a:p>
          <a:p>
            <a:r>
              <a:rPr lang="ru-RU" sz="1800" b="1" smtClean="0"/>
              <a:t>тип зонда для контроля температуры</a:t>
            </a:r>
            <a:endParaRPr lang="it-IT" sz="1800" b="1" smtClean="0"/>
          </a:p>
          <a:p>
            <a:r>
              <a:rPr lang="ru-RU" sz="1800" b="1" smtClean="0"/>
              <a:t>тип соединения</a:t>
            </a:r>
            <a:r>
              <a:rPr lang="it-IT" sz="1800" b="1" smtClean="0"/>
              <a:t> (</a:t>
            </a:r>
            <a:r>
              <a:rPr lang="ru-RU" sz="1800" b="1" smtClean="0"/>
              <a:t>сторона трубы</a:t>
            </a:r>
            <a:r>
              <a:rPr lang="it-IT" sz="1800" b="1" smtClean="0"/>
              <a:t>(A) e </a:t>
            </a:r>
            <a:r>
              <a:rPr lang="ru-RU" sz="1800" b="1" smtClean="0"/>
              <a:t>сторона пистолета</a:t>
            </a:r>
            <a:r>
              <a:rPr lang="it-IT" sz="1800" b="1" smtClean="0"/>
              <a:t>(B))</a:t>
            </a:r>
          </a:p>
          <a:p>
            <a:r>
              <a:rPr lang="ru-RU" sz="1800" b="1" smtClean="0"/>
              <a:t>необходимость внутренних кабелей для контроля пистолета либо команды на противоположной стороне машины </a:t>
            </a:r>
          </a:p>
          <a:p>
            <a:r>
              <a:rPr lang="ru-RU" sz="1800" b="1" smtClean="0"/>
              <a:t>проход трубы для воздуха горячий</a:t>
            </a:r>
            <a:r>
              <a:rPr lang="it-IT" sz="1800" b="1" smtClean="0"/>
              <a:t>/</a:t>
            </a:r>
            <a:r>
              <a:rPr lang="ru-RU" sz="1800" b="1" smtClean="0"/>
              <a:t>холодный</a:t>
            </a:r>
            <a:endParaRPr lang="it-IT" sz="1800" b="1" smtClean="0"/>
          </a:p>
          <a:p>
            <a:r>
              <a:rPr lang="ru-RU" sz="1800" b="1" smtClean="0"/>
              <a:t>необходимость монтажа крепления</a:t>
            </a:r>
          </a:p>
          <a:p>
            <a:r>
              <a:rPr lang="ru-RU" sz="1800" b="1" smtClean="0"/>
              <a:t>тип внешней защиты </a:t>
            </a:r>
            <a:r>
              <a:rPr lang="it-IT" sz="1800" b="1" smtClean="0"/>
              <a:t> </a:t>
            </a:r>
          </a:p>
          <a:p>
            <a:r>
              <a:rPr lang="ru-RU" sz="1800" b="1" smtClean="0"/>
              <a:t>на основе первых 4 вышеуказанных пунктов, возможно определить, какой тип трубы предложить</a:t>
            </a:r>
            <a:r>
              <a:rPr lang="ru-RU" sz="1800" smtClean="0"/>
              <a:t>:</a:t>
            </a:r>
            <a:endParaRPr lang="it-IT" sz="1800" b="1" smtClean="0"/>
          </a:p>
        </p:txBody>
      </p:sp>
      <p:sp>
        <p:nvSpPr>
          <p:cNvPr id="32770" name="CasellaDiTesto 1"/>
          <p:cNvSpPr txBox="1">
            <a:spLocks noChangeArrowheads="1"/>
          </p:cNvSpPr>
          <p:nvPr/>
        </p:nvSpPr>
        <p:spPr bwMode="auto">
          <a:xfrm>
            <a:off x="611188" y="404813"/>
            <a:ext cx="73453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FF"/>
                </a:solidFill>
                <a:latin typeface="Comic Sans MS" pitchFamily="66" charset="0"/>
              </a:rPr>
              <a:t>Определим, какая труба</a:t>
            </a:r>
            <a:r>
              <a:rPr lang="it-IT" sz="2800" b="1">
                <a:solidFill>
                  <a:srgbClr val="0000FF"/>
                </a:solidFill>
                <a:latin typeface="Comic Sans MS" pitchFamily="66" charset="0"/>
              </a:rPr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188" y="476250"/>
            <a:ext cx="8229600" cy="5761038"/>
          </a:xfrm>
        </p:spPr>
        <p:txBody>
          <a:bodyPr rtlCol="0">
            <a:normAutofit fontScale="25000" lnSpcReduction="200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it-IT" sz="7200" b="1" dirty="0" smtClean="0"/>
              <a:t> </a:t>
            </a:r>
            <a:r>
              <a:rPr lang="ru-RU" sz="7200" b="1" dirty="0" smtClean="0"/>
              <a:t>стандартный тип для низкого давления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ru-RU" sz="7200" b="1" dirty="0" smtClean="0"/>
              <a:t>Тип двойной оплетки для высокого давления</a:t>
            </a:r>
            <a:endParaRPr lang="ru-RU" sz="7200" b="1" dirty="0"/>
          </a:p>
          <a:p>
            <a:pPr indent="-274320" fontAlgn="auto">
              <a:spcAft>
                <a:spcPts val="0"/>
              </a:spcAft>
              <a:defRPr/>
            </a:pPr>
            <a:r>
              <a:rPr lang="ru-RU" sz="7200" b="1" dirty="0" smtClean="0"/>
              <a:t>Специальный тип для очень высокого давления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ru-RU" sz="7200" b="1" dirty="0" smtClean="0"/>
              <a:t>Гофрированный спиральный тип с отличительной характеристикой – радиус изгиба,</a:t>
            </a:r>
            <a:r>
              <a:rPr lang="it-IT" sz="7200" b="1" dirty="0" smtClean="0"/>
              <a:t> ( </a:t>
            </a:r>
            <a:r>
              <a:rPr lang="ru-RU" sz="7200" b="1" dirty="0" smtClean="0"/>
              <a:t>при низком давлении</a:t>
            </a:r>
            <a:r>
              <a:rPr lang="it-IT" sz="7200" b="1" dirty="0" smtClean="0"/>
              <a:t> </a:t>
            </a:r>
            <a:r>
              <a:rPr lang="it-IT" sz="7200" b="1" dirty="0"/>
              <a:t> </a:t>
            </a:r>
            <a:r>
              <a:rPr lang="ru-RU" sz="7200" b="1" dirty="0" smtClean="0"/>
              <a:t>для всасывания )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ru-RU" sz="7200" b="1" dirty="0" smtClean="0"/>
              <a:t>Гофрированная внешняя стенка и гладкая внутри, для применения, где важный элемент – гибкость. Нет риска седиментации продукта.</a:t>
            </a:r>
            <a:endParaRPr lang="it-IT" sz="7200" b="1" dirty="0" smtClean="0"/>
          </a:p>
          <a:p>
            <a:pPr marL="46863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7200" b="1" dirty="0" smtClean="0"/>
          </a:p>
          <a:p>
            <a:pPr indent="-274320" fontAlgn="auto">
              <a:spcAft>
                <a:spcPts val="0"/>
              </a:spcAft>
              <a:defRPr/>
            </a:pPr>
            <a:r>
              <a:rPr lang="ru-RU" sz="7200" b="1" dirty="0" smtClean="0"/>
              <a:t>Рабочее давление рассчитывается в соотношение диаметра трубы и температуры применения, технические спецификации со стороны производителя труб </a:t>
            </a:r>
            <a:endParaRPr lang="it-IT" sz="7200" b="1" dirty="0" smtClean="0"/>
          </a:p>
          <a:p>
            <a:pPr indent="-274320" fontAlgn="auto">
              <a:spcAft>
                <a:spcPts val="0"/>
              </a:spcAft>
              <a:defRPr/>
            </a:pPr>
            <a:r>
              <a:rPr lang="ru-RU" sz="7200" b="1" dirty="0" smtClean="0"/>
              <a:t>Касательно определения типа зонда для измерения температуры, необходимо определить точный вид зонда. Имеется ли уже регулятор температуры или необходимо его приобрести. 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ru-RU" sz="7200" b="1" dirty="0" smtClean="0"/>
              <a:t>В связи с этим, мы владеем широким спектором продукции, необходимой для контроля одного или нескольких рабочих производств </a:t>
            </a:r>
            <a:endParaRPr lang="it-IT" sz="7200" b="1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</a:rPr>
              <a:t>ПРОФИЛЬ  КОМПАНИИ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4475163" cy="4997450"/>
          </a:xfrm>
        </p:spPr>
        <p:txBody>
          <a:bodyPr rtlCol="0">
            <a:normAutofit lnSpcReduction="10000"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it-IT" sz="1400" b="1" dirty="0" smtClean="0"/>
              <a:t>Teat S.p.A., Via </a:t>
            </a:r>
            <a:r>
              <a:rPr lang="it-IT" sz="1400" b="1" dirty="0" err="1" smtClean="0"/>
              <a:t>Nicolino</a:t>
            </a:r>
            <a:r>
              <a:rPr lang="it-IT" sz="1400" b="1" dirty="0" smtClean="0"/>
              <a:t> di </a:t>
            </a:r>
            <a:r>
              <a:rPr lang="it-IT" sz="1400" b="1" dirty="0" err="1" smtClean="0"/>
              <a:t>Galasso</a:t>
            </a:r>
            <a:r>
              <a:rPr lang="it-IT" sz="1400" b="1" dirty="0" smtClean="0"/>
              <a:t>, 38 – 47891  GALAZZANO (</a:t>
            </a:r>
            <a:r>
              <a:rPr lang="it-IT" sz="1400" b="1" dirty="0" err="1" smtClean="0"/>
              <a:t>R.S.M.</a:t>
            </a:r>
            <a:r>
              <a:rPr lang="it-IT" sz="1400" b="1" dirty="0" smtClean="0"/>
              <a:t>)</a:t>
            </a:r>
          </a:p>
          <a:p>
            <a:pPr marL="0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400" b="1" dirty="0" smtClean="0"/>
          </a:p>
          <a:p>
            <a:pPr indent="-274320" fontAlgn="auto">
              <a:spcAft>
                <a:spcPts val="0"/>
              </a:spcAft>
              <a:defRPr/>
            </a:pPr>
            <a:r>
              <a:rPr lang="ru-RU" sz="1400" b="1" dirty="0" smtClean="0"/>
              <a:t>Наше </a:t>
            </a:r>
            <a:r>
              <a:rPr lang="it-IT" sz="1400" b="1" dirty="0" smtClean="0"/>
              <a:t> </a:t>
            </a:r>
            <a:r>
              <a:rPr lang="ru-RU" sz="1400" b="1" dirty="0" smtClean="0"/>
              <a:t>предприятие основанно в </a:t>
            </a:r>
            <a:r>
              <a:rPr lang="it-IT" sz="1400" b="1" dirty="0" smtClean="0"/>
              <a:t>1985</a:t>
            </a:r>
          </a:p>
          <a:p>
            <a:pPr indent="-274320" fontAlgn="auto">
              <a:spcAft>
                <a:spcPts val="0"/>
              </a:spcAft>
              <a:defRPr/>
            </a:pPr>
            <a:endParaRPr lang="it-IT" sz="1400" b="1" dirty="0"/>
          </a:p>
          <a:p>
            <a:pPr indent="-274320" fontAlgn="auto">
              <a:spcAft>
                <a:spcPts val="0"/>
              </a:spcAft>
              <a:defRPr/>
            </a:pPr>
            <a:r>
              <a:rPr lang="ru-RU" sz="1400" b="1" dirty="0" smtClean="0"/>
              <a:t>Площадь производства     </a:t>
            </a:r>
            <a:r>
              <a:rPr lang="it-IT" sz="1400" b="1" dirty="0" smtClean="0"/>
              <a:t>1200 </a:t>
            </a:r>
            <a:r>
              <a:rPr lang="ru-RU" sz="1400" b="1" dirty="0" smtClean="0"/>
              <a:t>кв. м.</a:t>
            </a:r>
            <a:endParaRPr lang="it-IT" sz="1400" b="1" dirty="0" smtClean="0"/>
          </a:p>
          <a:p>
            <a:pPr indent="-274320" fontAlgn="auto">
              <a:spcAft>
                <a:spcPts val="0"/>
              </a:spcAft>
              <a:defRPr/>
            </a:pPr>
            <a:endParaRPr lang="it-IT" sz="1400" b="1" dirty="0"/>
          </a:p>
          <a:p>
            <a:pPr indent="-274320" fontAlgn="auto">
              <a:spcAft>
                <a:spcPts val="0"/>
              </a:spcAft>
              <a:defRPr/>
            </a:pPr>
            <a:r>
              <a:rPr lang="ru-RU" sz="1400" b="1" dirty="0" smtClean="0"/>
              <a:t>Основное производство</a:t>
            </a:r>
            <a:r>
              <a:rPr lang="it-IT" sz="1400" b="1" dirty="0" smtClean="0"/>
              <a:t>:</a:t>
            </a:r>
          </a:p>
          <a:p>
            <a:pPr lvl="1" indent="-274320" fontAlgn="auto">
              <a:spcAft>
                <a:spcPts val="0"/>
              </a:spcAft>
              <a:defRPr/>
            </a:pPr>
            <a:r>
              <a:rPr lang="ru-RU" sz="1100" b="1" dirty="0" smtClean="0"/>
              <a:t>Трубы с электрическим подогревом для транспортировки жидких и полужидких материалов</a:t>
            </a:r>
            <a:endParaRPr lang="it-IT" sz="1100" b="1" dirty="0" smtClean="0"/>
          </a:p>
          <a:p>
            <a:pPr lvl="1" indent="-274320" fontAlgn="auto">
              <a:spcAft>
                <a:spcPts val="0"/>
              </a:spcAft>
              <a:defRPr/>
            </a:pPr>
            <a:r>
              <a:rPr lang="ru-RU" sz="1100" b="1" dirty="0" smtClean="0"/>
              <a:t>Инструменты для контроля температуры</a:t>
            </a:r>
            <a:r>
              <a:rPr lang="it-IT" sz="1100" b="1" dirty="0" smtClean="0"/>
              <a:t>&gt; </a:t>
            </a:r>
            <a:r>
              <a:rPr lang="ru-RU" sz="1100" b="1" dirty="0" smtClean="0"/>
              <a:t>микропроцессоры</a:t>
            </a:r>
            <a:endParaRPr lang="it-IT" sz="1100" b="1" dirty="0" smtClean="0"/>
          </a:p>
          <a:p>
            <a:pPr lvl="1" indent="-274320" fontAlgn="auto">
              <a:spcAft>
                <a:spcPts val="0"/>
              </a:spcAft>
              <a:defRPr/>
            </a:pPr>
            <a:r>
              <a:rPr lang="ru-RU" sz="1100" b="1" dirty="0" smtClean="0"/>
              <a:t>Оборудование для сплава по определенному запросу </a:t>
            </a:r>
            <a:endParaRPr lang="it-IT" sz="1100" dirty="0"/>
          </a:p>
          <a:p>
            <a:pPr marL="0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400" dirty="0"/>
          </a:p>
          <a:p>
            <a:pPr indent="-274320" fontAlgn="auto">
              <a:spcAft>
                <a:spcPts val="0"/>
              </a:spcAft>
              <a:defRPr/>
            </a:pPr>
            <a:r>
              <a:rPr lang="ru-RU" sz="1400" b="1" dirty="0" smtClean="0"/>
              <a:t>Сертификат   </a:t>
            </a:r>
            <a:r>
              <a:rPr lang="it-IT" sz="1400" b="1" dirty="0" smtClean="0"/>
              <a:t> TÜV – </a:t>
            </a:r>
            <a:r>
              <a:rPr lang="ru-RU" sz="1400" b="1" dirty="0" smtClean="0"/>
              <a:t>испытание полного производства</a:t>
            </a:r>
            <a:endParaRPr lang="it-IT" sz="1400" b="1" dirty="0" smtClean="0"/>
          </a:p>
          <a:p>
            <a:pPr indent="-274320" fontAlgn="auto">
              <a:spcAft>
                <a:spcPts val="0"/>
              </a:spcAft>
              <a:defRPr/>
            </a:pPr>
            <a:r>
              <a:rPr lang="ru-RU" sz="1400" b="1" dirty="0" smtClean="0"/>
              <a:t>Сертификат</a:t>
            </a:r>
            <a:r>
              <a:rPr lang="it-IT" sz="1400" b="1" dirty="0" smtClean="0"/>
              <a:t> UL</a:t>
            </a:r>
          </a:p>
          <a:p>
            <a:pPr marL="0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400" b="1" dirty="0"/>
          </a:p>
          <a:p>
            <a:pPr indent="-274320" fontAlgn="auto">
              <a:spcAft>
                <a:spcPts val="0"/>
              </a:spcAft>
              <a:defRPr/>
            </a:pPr>
            <a:r>
              <a:rPr lang="ru-RU" sz="1400" b="1" dirty="0" smtClean="0"/>
              <a:t>Продукция  с нормативами   </a:t>
            </a:r>
            <a:r>
              <a:rPr lang="it-IT" sz="1400" b="1" dirty="0" smtClean="0"/>
              <a:t>ATEX</a:t>
            </a:r>
          </a:p>
          <a:p>
            <a:pPr lvl="1" indent="-27432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</p:txBody>
      </p:sp>
      <p:pic>
        <p:nvPicPr>
          <p:cNvPr id="16387" name="Segnaposto contenuto 4" descr="SAM_019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21336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3568" y="404664"/>
            <a:ext cx="7344816" cy="646331"/>
          </a:xfrm>
          <a:prstGeom prst="rect">
            <a:avLst/>
          </a:prstGeom>
          <a:noFill/>
          <a:ln w="19050" cmpd="sng"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ЗАПРОС НЕОБХОДИМОЙ ИНФОРМАЦИИ ДЛЯ ОПРЕДЕЛЕНИЯ ТОЧНОГО  ТИПА ТРУБЫ ДЛЯ ПРИМЕНЕНИЯ</a:t>
            </a:r>
            <a:endParaRPr lang="it-IT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6" name="Picture 2" descr="C:\Users\Administrator\Desktop\Brochure e foto TUBI\FOTO BROCHURE\hose_componen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628775"/>
            <a:ext cx="845978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/>
              <a:t>Различные </a:t>
            </a:r>
            <a:r>
              <a:rPr lang="ru-RU" sz="2800" b="1" dirty="0" smtClean="0"/>
              <a:t>решения     ДЛЯ различных ПОТРЕБНОСТЕЙ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36868" name="Picture 4" descr="C:\Users\Administrator\Desktop\Brochure e foto TUBI\FOTO BROCHURE\hose_spec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 l="16318" r="16318"/>
          <a:stretch>
            <a:fillRect/>
          </a:stretch>
        </p:blipFill>
        <p:spPr>
          <a:xfrm>
            <a:off x="685800" y="1536700"/>
            <a:ext cx="3657600" cy="3876675"/>
          </a:xfrm>
        </p:spPr>
      </p:pic>
      <p:pic>
        <p:nvPicPr>
          <p:cNvPr id="36866" name="Picture 2" descr="C:\Users\Administrator\Desktop\Brochure e foto TUBI\FOTO BROCHURE\handgu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 l="2826" r="2826"/>
          <a:stretch>
            <a:fillRect/>
          </a:stretch>
        </p:blipFill>
        <p:spPr>
          <a:xfrm>
            <a:off x="4800600" y="1536700"/>
            <a:ext cx="3657600" cy="38766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loretta.galli\Documenti\Immagini\FOTO PER PRESENTAZIONE\TUBO CON IMC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628800"/>
            <a:ext cx="4038600" cy="3028950"/>
          </a:xfrm>
          <a:effectLst>
            <a:glow rad="101600">
              <a:srgbClr val="ABB4DF">
                <a:alpha val="75000"/>
              </a:srgbClr>
            </a:glow>
          </a:effectLst>
        </p:spPr>
      </p:pic>
      <p:pic>
        <p:nvPicPr>
          <p:cNvPr id="6" name="Segnaposto contenuto 5" descr="ESEMPIO 3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 rot="802238">
            <a:off x="907149" y="424693"/>
            <a:ext cx="4039985" cy="3029989"/>
          </a:xfrm>
          <a:effectLst>
            <a:glow rad="101600">
              <a:schemeClr val="accent1">
                <a:alpha val="75000"/>
              </a:schemeClr>
            </a:glow>
          </a:effectLst>
        </p:spPr>
      </p:pic>
      <p:pic>
        <p:nvPicPr>
          <p:cNvPr id="35842" name="Picture 2" descr="C:\Users\Administrator\Desktop\Brochure e foto TUBI\FOTO BROCHURE\Dsc_0500de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902017">
            <a:off x="705354" y="3691196"/>
            <a:ext cx="4256680" cy="2792338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glow rad="101600">
              <a:schemeClr val="tx2">
                <a:lumMod val="60000"/>
                <a:lumOff val="40000"/>
                <a:alpha val="75000"/>
              </a:schemeClr>
            </a:glow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Administrator\Desktop\Brochure e foto TUBI\FOTO BROCHURE\hose_spec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 l="18172" r="18172"/>
          <a:stretch>
            <a:fillRect/>
          </a:stretch>
        </p:blipFill>
        <p:spPr>
          <a:xfrm rot="20933390">
            <a:off x="735013" y="433388"/>
            <a:ext cx="3657600" cy="3876675"/>
          </a:xfrm>
        </p:spPr>
      </p:pic>
      <p:pic>
        <p:nvPicPr>
          <p:cNvPr id="37890" name="Picture 2" descr="C:\Users\Administrator\Desktop\Brochure e foto TUBI\FOTO BROCHURE\hoses_comp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>
          <a:xfrm rot="729125">
            <a:off x="4370388" y="2376488"/>
            <a:ext cx="4041775" cy="33004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ESEMPIO 1.jpg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>
          <a:xfrm rot="20262976">
            <a:off x="423863" y="1057275"/>
            <a:ext cx="4038600" cy="3028950"/>
          </a:xfrm>
        </p:spPr>
      </p:pic>
      <p:graphicFrame>
        <p:nvGraphicFramePr>
          <p:cNvPr id="33794" name="Object 316"/>
          <p:cNvGraphicFramePr>
            <a:graphicFrameLocks noChangeAspect="1"/>
          </p:cNvGraphicFramePr>
          <p:nvPr/>
        </p:nvGraphicFramePr>
        <p:xfrm>
          <a:off x="4284663" y="1628775"/>
          <a:ext cx="4414837" cy="3708400"/>
        </p:xfrm>
        <a:graphic>
          <a:graphicData uri="http://schemas.openxmlformats.org/presentationml/2006/ole">
            <p:oleObj spid="_x0000_s34108" name="Acrobat Document" r:id="rId4" imgW="7578000" imgH="5355000" progId="AcroExch.Document.11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/>
              <a:t>Испытание под </a:t>
            </a:r>
            <a:r>
              <a:rPr lang="ru-RU" b="1" dirty="0" smtClean="0"/>
              <a:t> давлением</a:t>
            </a:r>
            <a:endParaRPr lang="it-IT" b="1" dirty="0"/>
          </a:p>
        </p:txBody>
      </p:sp>
      <p:pic>
        <p:nvPicPr>
          <p:cNvPr id="5" name="Picture 8" descr="provapress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 l="14687" r="14687"/>
          <a:stretch>
            <a:fillRect/>
          </a:stretch>
        </p:blipFill>
        <p:spPr>
          <a:xfrm>
            <a:off x="685800" y="1536700"/>
            <a:ext cx="3657600" cy="3876675"/>
          </a:xfrm>
          <a:ln w="25400">
            <a:solidFill>
              <a:schemeClr val="folHlink"/>
            </a:solidFill>
          </a:ln>
        </p:spPr>
      </p:pic>
      <p:pic>
        <p:nvPicPr>
          <p:cNvPr id="6" name="Picture 7" descr="provapress1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 l="14687" r="14687"/>
          <a:stretch>
            <a:fillRect/>
          </a:stretch>
        </p:blipFill>
        <p:spPr>
          <a:xfrm>
            <a:off x="4800600" y="1536700"/>
            <a:ext cx="3657600" cy="3876675"/>
          </a:xfrm>
          <a:ln w="25400">
            <a:solidFill>
              <a:schemeClr val="folHlink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Armando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 l="14687" r="14687"/>
          <a:stretch>
            <a:fillRect/>
          </a:stretch>
        </p:blipFill>
        <p:spPr>
          <a:xfrm>
            <a:off x="539750" y="1125538"/>
            <a:ext cx="3657600" cy="3876675"/>
          </a:xfrm>
          <a:ln w="25400">
            <a:solidFill>
              <a:schemeClr val="folHlink"/>
            </a:solidFill>
          </a:ln>
        </p:spPr>
      </p:pic>
      <p:pic>
        <p:nvPicPr>
          <p:cNvPr id="8" name="Picture 7" descr="Armand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573463"/>
            <a:ext cx="3752850" cy="2808287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34818" name="Picture 2" descr="C:\Users\Administrator\Desktop\Brochure e foto TUBI\FOTO PER PRESENTAZIONE\SAM_01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476250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egnaposto contenuto 2"/>
          <p:cNvSpPr>
            <a:spLocks noGrp="1"/>
          </p:cNvSpPr>
          <p:nvPr>
            <p:ph sz="quarter" idx="13"/>
          </p:nvPr>
        </p:nvSpPr>
        <p:spPr>
          <a:xfrm>
            <a:off x="611188" y="1557338"/>
            <a:ext cx="3816350" cy="3856037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b="1" smtClean="0"/>
              <a:t>ЭЛЕКТРИЧЕСКОЕ  ИСПЫТАНИЕ</a:t>
            </a:r>
            <a:br>
              <a:rPr lang="ru-RU" b="1" smtClean="0"/>
            </a:br>
            <a:endParaRPr lang="ru-RU" b="1" smtClean="0"/>
          </a:p>
          <a:p>
            <a:pPr>
              <a:buFont typeface="Wingdings 3" pitchFamily="18" charset="2"/>
              <a:buNone/>
            </a:pPr>
            <a:r>
              <a:rPr lang="ru-RU" b="1" smtClean="0"/>
              <a:t>     КАЖДАЯ  ТРУБА, ПРОИЗВОДИМАЯ  НА НАШЕМ ПРОИЗВОДСТВЕ ПРОХОДИТ ИСПЫТАНИЕ ПЕРЕД  ДОСТАВКОЙ КЛИЕНТУ</a:t>
            </a:r>
            <a:endParaRPr lang="it-IT" b="1" smtClean="0"/>
          </a:p>
        </p:txBody>
      </p:sp>
      <p:grpSp>
        <p:nvGrpSpPr>
          <p:cNvPr id="5" name="Group 11"/>
          <p:cNvGrpSpPr>
            <a:grpSpLocks noGrp="1"/>
          </p:cNvGrpSpPr>
          <p:nvPr/>
        </p:nvGrpSpPr>
        <p:grpSpPr bwMode="auto">
          <a:xfrm>
            <a:off x="4648200" y="404813"/>
            <a:ext cx="4038600" cy="5721350"/>
            <a:chOff x="3424" y="1207"/>
            <a:chExt cx="2132" cy="2949"/>
          </a:xfrm>
        </p:grpSpPr>
        <p:sp>
          <p:nvSpPr>
            <p:cNvPr id="43011" name="Rectangle 8"/>
            <p:cNvSpPr>
              <a:spLocks noChangeArrowheads="1"/>
            </p:cNvSpPr>
            <p:nvPr/>
          </p:nvSpPr>
          <p:spPr bwMode="auto">
            <a:xfrm>
              <a:off x="3470" y="1298"/>
              <a:ext cx="2086" cy="285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Gill Sans MT"/>
              </a:endParaRPr>
            </a:p>
          </p:txBody>
        </p:sp>
        <p:pic>
          <p:nvPicPr>
            <p:cNvPr id="43012" name="Picture 7" descr="tuv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24" y="1207"/>
              <a:ext cx="2079" cy="28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ic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620713"/>
            <a:ext cx="296862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C:\Users\Administrator\Desktop\Brochure e foto TUBI\MS200 A+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565400"/>
            <a:ext cx="2151063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684213" y="765175"/>
            <a:ext cx="3743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rbel" pitchFamily="34" charset="0"/>
              </a:rPr>
              <a:t>ШИРОКИЙ СПЕКТР ИНТСРУМЕНТОВ ДЛЯ КОНТРОЛЯ  ТЕМПЕРАТУР</a:t>
            </a:r>
            <a:endParaRPr lang="it-IT" b="1">
              <a:latin typeface="Gill Sans MT"/>
            </a:endParaRPr>
          </a:p>
        </p:txBody>
      </p:sp>
      <p:pic>
        <p:nvPicPr>
          <p:cNvPr id="12" name="Picture 10" descr="Mitec8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3573463"/>
            <a:ext cx="1439863" cy="1609725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3" name="Picture 14" descr="ms1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3860800"/>
            <a:ext cx="1968500" cy="2447925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ГИБКИЕ ТРУБЫ    ПТФЭ</a:t>
            </a:r>
            <a:endParaRPr lang="it-IT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0825" y="1412875"/>
            <a:ext cx="5267325" cy="51117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it-IT" sz="1400" b="1" smtClean="0">
                <a:latin typeface="Calibri" pitchFamily="34" charset="0"/>
              </a:rPr>
              <a:t> </a:t>
            </a:r>
            <a:r>
              <a:rPr lang="ru-RU" sz="1400" b="1" smtClean="0"/>
              <a:t>Внутренняя часть трубы создается путем экструдирования и плавления политетрафторэтинела (ПТФЭ) ; внешняя часть состоит из оплетки из нержавеющей стали </a:t>
            </a:r>
            <a:r>
              <a:rPr lang="it-IT" sz="1400" b="1" smtClean="0"/>
              <a:t>18/8 - AISI 304 </a:t>
            </a:r>
            <a:r>
              <a:rPr lang="ru-RU" sz="1400" b="1" smtClean="0"/>
              <a:t>–  при использовании обеспечивает  защиту и высокую устойчивость к давлению </a:t>
            </a:r>
          </a:p>
          <a:p>
            <a:pPr>
              <a:lnSpc>
                <a:spcPct val="80000"/>
              </a:lnSpc>
            </a:pPr>
            <a:r>
              <a:rPr lang="ru-RU" sz="1400" b="1" smtClean="0"/>
              <a:t>ПТФЭ</a:t>
            </a:r>
            <a:r>
              <a:rPr lang="it-IT" sz="1400" b="1" smtClean="0"/>
              <a:t> </a:t>
            </a:r>
            <a:r>
              <a:rPr lang="ru-RU" sz="1400" b="1" smtClean="0"/>
              <a:t> можно считать «благородным» полимером  за его высокие достоинства , благодаря уникальному сочетанию полезных функций :</a:t>
            </a:r>
          </a:p>
          <a:p>
            <a:r>
              <a:rPr lang="it-IT" sz="1400" smtClean="0"/>
              <a:t>- </a:t>
            </a:r>
            <a:r>
              <a:rPr lang="ru-RU" sz="1400" b="1" smtClean="0"/>
              <a:t>н</a:t>
            </a:r>
            <a:r>
              <a:rPr lang="ru-RU" sz="1400" b="1" smtClean="0">
                <a:solidFill>
                  <a:srgbClr val="222222"/>
                </a:solidFill>
                <a:ea typeface="Calibri" pitchFamily="34" charset="0"/>
                <a:cs typeface="Times New Roman" pitchFamily="18" charset="0"/>
              </a:rPr>
              <a:t>изкий коэффициент  трения (самый низкий среди твердых материалов)</a:t>
            </a:r>
          </a:p>
          <a:p>
            <a:r>
              <a:rPr lang="it-IT" sz="1400" b="1" smtClean="0"/>
              <a:t>-</a:t>
            </a:r>
            <a:r>
              <a:rPr lang="ru-RU" sz="1500" smtClean="0">
                <a:solidFill>
                  <a:srgbClr val="222222"/>
                </a:solidFill>
                <a:ea typeface="Calibri" pitchFamily="34" charset="0"/>
                <a:cs typeface="Calibri" pitchFamily="34" charset="0"/>
              </a:rPr>
              <a:t> </a:t>
            </a:r>
            <a:r>
              <a:rPr lang="ru-RU" sz="1400" b="1" smtClean="0">
                <a:solidFill>
                  <a:srgbClr val="222222"/>
                </a:solidFill>
                <a:ea typeface="Calibri" pitchFamily="34" charset="0"/>
                <a:cs typeface="Calibri" pitchFamily="34" charset="0"/>
              </a:rPr>
              <a:t>отличная химическая инертность</a:t>
            </a:r>
            <a:endParaRPr lang="it-IT" sz="1400" b="1" smtClean="0">
              <a:ea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it-IT" sz="1400" b="1" smtClean="0"/>
              <a:t> - </a:t>
            </a:r>
            <a:r>
              <a:rPr lang="ru-RU" sz="1400" b="1" smtClean="0"/>
              <a:t>анипригарное покрытие</a:t>
            </a:r>
            <a:endParaRPr lang="it-IT" sz="1400" b="1" smtClean="0"/>
          </a:p>
          <a:p>
            <a:pPr>
              <a:lnSpc>
                <a:spcPct val="80000"/>
              </a:lnSpc>
            </a:pPr>
            <a:r>
              <a:rPr lang="it-IT" sz="1400" b="1" smtClean="0"/>
              <a:t>- </a:t>
            </a:r>
            <a:r>
              <a:rPr lang="ru-RU" sz="1400" b="1" smtClean="0"/>
              <a:t>высокая устойчивость к высоким и низким температурам</a:t>
            </a:r>
            <a:endParaRPr lang="it-IT" sz="1400" b="1" smtClean="0"/>
          </a:p>
          <a:p>
            <a:pPr>
              <a:lnSpc>
                <a:spcPct val="80000"/>
              </a:lnSpc>
            </a:pPr>
            <a:r>
              <a:rPr lang="it-IT" sz="1400" b="1" smtClean="0"/>
              <a:t>- </a:t>
            </a:r>
            <a:r>
              <a:rPr lang="ru-RU" sz="1400" b="1" smtClean="0"/>
              <a:t>отличные диэлектрические свойства </a:t>
            </a:r>
            <a:endParaRPr lang="it-IT" sz="1400" b="1" smtClean="0"/>
          </a:p>
          <a:p>
            <a:pPr>
              <a:lnSpc>
                <a:spcPct val="80000"/>
              </a:lnSpc>
            </a:pPr>
            <a:r>
              <a:rPr lang="it-IT" sz="1400" b="1" smtClean="0"/>
              <a:t>- </a:t>
            </a:r>
            <a:r>
              <a:rPr lang="ru-RU" sz="1400" b="1" smtClean="0"/>
              <a:t>сбалансированное отношение между жесткостью и гибкостью</a:t>
            </a:r>
          </a:p>
          <a:p>
            <a:pPr>
              <a:lnSpc>
                <a:spcPct val="80000"/>
              </a:lnSpc>
            </a:pPr>
            <a:r>
              <a:rPr lang="it-IT" sz="1400" b="1" smtClean="0"/>
              <a:t>-</a:t>
            </a:r>
            <a:r>
              <a:rPr lang="ru-RU" sz="1400" b="1" smtClean="0"/>
              <a:t> отличная стойкость к влажности</a:t>
            </a:r>
          </a:p>
          <a:p>
            <a:pPr>
              <a:lnSpc>
                <a:spcPct val="80000"/>
              </a:lnSpc>
            </a:pPr>
            <a:r>
              <a:rPr lang="it-IT" sz="1400" b="1" smtClean="0"/>
              <a:t>- </a:t>
            </a:r>
            <a:r>
              <a:rPr lang="ru-RU" sz="1400" b="1" smtClean="0"/>
              <a:t>не старение материала</a:t>
            </a:r>
            <a:endParaRPr lang="it-IT" sz="1400" b="1" smtClean="0"/>
          </a:p>
          <a:p>
            <a:pPr>
              <a:lnSpc>
                <a:spcPct val="95000"/>
              </a:lnSpc>
              <a:spcAft>
                <a:spcPts val="1000"/>
              </a:spcAft>
            </a:pPr>
            <a:r>
              <a:rPr lang="ru-RU" sz="1400" b="1" smtClean="0">
                <a:solidFill>
                  <a:srgbClr val="222222"/>
                </a:solidFill>
                <a:ea typeface="Calibri" pitchFamily="34" charset="0"/>
                <a:cs typeface="Calibri" pitchFamily="34" charset="0"/>
              </a:rPr>
              <a:t>Единственные элементы, которые могут быть повреждены : щелочные металлы в расплавленном состоянии (например, натрий и калий) и некоторые  фторированные химические соединения  (фтор в газообразном состоянии, фторид, хлор и т.д..).</a:t>
            </a:r>
            <a:endParaRPr lang="it-IT" sz="1400" b="1" smtClean="0">
              <a:ea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endParaRPr lang="it-IT" sz="1400" b="1" smtClean="0"/>
          </a:p>
          <a:p>
            <a:pPr>
              <a:lnSpc>
                <a:spcPct val="80000"/>
              </a:lnSpc>
              <a:buFont typeface="Wingdings 3" pitchFamily="18" charset="2"/>
              <a:buNone/>
            </a:pPr>
            <a:endParaRPr lang="it-IT" sz="1200" b="1" smtClean="0"/>
          </a:p>
        </p:txBody>
      </p:sp>
      <p:pic>
        <p:nvPicPr>
          <p:cNvPr id="6" name="Picture 12" descr="tefl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341438"/>
            <a:ext cx="2611438" cy="4525962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476250"/>
            <a:ext cx="8280400" cy="2808288"/>
          </a:xfrm>
        </p:spPr>
        <p:txBody>
          <a:bodyPr rtlCol="0">
            <a:noAutofit/>
          </a:bodyPr>
          <a:lstStyle/>
          <a:p>
            <a:pPr indent="-274320" fontAlgn="auto">
              <a:spcAft>
                <a:spcPts val="0"/>
              </a:spcAft>
              <a:defRPr/>
            </a:pPr>
            <a:r>
              <a:rPr lang="ru-RU" sz="1400" b="1" dirty="0" smtClean="0"/>
              <a:t>Фитинги соединяются по </a:t>
            </a:r>
            <a:r>
              <a:rPr lang="ru-RU" sz="1400" b="1" dirty="0"/>
              <a:t>специальной технологии холодной деформации (</a:t>
            </a:r>
            <a:r>
              <a:rPr lang="ru-RU" sz="1400" b="1" dirty="0" smtClean="0"/>
              <a:t>прессованием), </a:t>
            </a:r>
            <a:r>
              <a:rPr lang="ru-RU" sz="1400" b="1" dirty="0"/>
              <a:t>что обеспечивает плотность прилегания.</a:t>
            </a:r>
            <a:endParaRPr lang="it-IT" sz="1400" b="1" dirty="0" smtClean="0"/>
          </a:p>
          <a:p>
            <a:pPr indent="-274320" fontAlgn="auto">
              <a:spcAft>
                <a:spcPts val="0"/>
              </a:spcAft>
              <a:defRPr/>
            </a:pPr>
            <a:r>
              <a:rPr lang="ru-RU" sz="1400" b="1" dirty="0" smtClean="0"/>
              <a:t>Трубы ПТФЭ  могут быть использованы при  температуре от </a:t>
            </a:r>
            <a:r>
              <a:rPr lang="it-IT" sz="1400" b="1" dirty="0" smtClean="0"/>
              <a:t>-55°C </a:t>
            </a:r>
            <a:r>
              <a:rPr lang="ru-RU" sz="1400" b="1" dirty="0" smtClean="0"/>
              <a:t>до</a:t>
            </a:r>
            <a:r>
              <a:rPr lang="it-IT" sz="1400" b="1" dirty="0" smtClean="0"/>
              <a:t> +240°C </a:t>
            </a:r>
            <a:r>
              <a:rPr lang="it-IT" sz="1400" b="1" dirty="0"/>
              <a:t> </a:t>
            </a:r>
            <a:r>
              <a:rPr lang="ru-RU" sz="1400" b="1" dirty="0" smtClean="0"/>
              <a:t>с максимальной температурой </a:t>
            </a:r>
            <a:r>
              <a:rPr lang="it-IT" sz="1400" b="1" dirty="0" smtClean="0"/>
              <a:t>260°C.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ru-RU" sz="1400" b="1" dirty="0" smtClean="0"/>
              <a:t>ПТФЭ</a:t>
            </a:r>
            <a:r>
              <a:rPr lang="it-IT" sz="1400" b="1" dirty="0" smtClean="0"/>
              <a:t> </a:t>
            </a:r>
            <a:r>
              <a:rPr lang="ru-RU" sz="1400" b="1" dirty="0"/>
              <a:t>занимает особое место в семье термопластов: </a:t>
            </a:r>
            <a:r>
              <a:rPr lang="it-IT" sz="1400" b="1" dirty="0" smtClean="0"/>
              <a:t> </a:t>
            </a:r>
            <a:r>
              <a:rPr lang="ru-RU" sz="1400" b="1" dirty="0" smtClean="0"/>
              <a:t>достигает состояние </a:t>
            </a:r>
            <a:r>
              <a:rPr lang="ru-RU" sz="1400" b="1" dirty="0"/>
              <a:t>геля </a:t>
            </a:r>
            <a:r>
              <a:rPr lang="ru-RU" sz="1400" b="1" dirty="0" smtClean="0"/>
              <a:t> при 327 </a:t>
            </a:r>
            <a:r>
              <a:rPr lang="ru-RU" sz="1400" b="1" dirty="0"/>
              <a:t>° </a:t>
            </a:r>
            <a:r>
              <a:rPr lang="ru-RU" sz="1400" b="1" dirty="0" smtClean="0"/>
              <a:t>С  </a:t>
            </a:r>
            <a:r>
              <a:rPr lang="ru-RU" sz="1400" b="1" dirty="0"/>
              <a:t>без плавления, сохраняя высокую вязкость </a:t>
            </a:r>
            <a:r>
              <a:rPr lang="ru-RU" sz="1400" b="1" dirty="0" smtClean="0"/>
              <a:t> и  при контакте с  другими жидкостями не изменяет  их свойства и цвет 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ru-RU" sz="1400" b="1" dirty="0" smtClean="0"/>
              <a:t>Трубы  </a:t>
            </a:r>
            <a:r>
              <a:rPr lang="ru-RU" sz="1400" b="1" dirty="0"/>
              <a:t>изготавливаются исключительно </a:t>
            </a:r>
            <a:r>
              <a:rPr lang="ru-RU" sz="1400" b="1" dirty="0" smtClean="0"/>
              <a:t> из  порошка Dupont </a:t>
            </a:r>
            <a:r>
              <a:rPr lang="ru-RU" sz="1400" b="1" dirty="0"/>
              <a:t>и проходят тщательное </a:t>
            </a:r>
            <a:r>
              <a:rPr lang="ru-RU" sz="1400" b="1" dirty="0" smtClean="0"/>
              <a:t>тестирование  </a:t>
            </a:r>
            <a:r>
              <a:rPr lang="ru-RU" sz="1400" b="1" dirty="0"/>
              <a:t>и </a:t>
            </a:r>
            <a:r>
              <a:rPr lang="ru-RU" sz="1400" b="1" dirty="0" smtClean="0"/>
              <a:t>специальные </a:t>
            </a:r>
            <a:r>
              <a:rPr lang="ru-RU" sz="1400" b="1" dirty="0"/>
              <a:t>процедуры </a:t>
            </a:r>
            <a:r>
              <a:rPr lang="ru-RU" sz="1400" b="1" dirty="0" smtClean="0"/>
              <a:t> перед их использованием.</a:t>
            </a:r>
            <a:endParaRPr lang="it-IT" sz="1400" b="1" dirty="0" smtClean="0"/>
          </a:p>
          <a:p>
            <a:pPr marL="68580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600" b="1" dirty="0"/>
          </a:p>
        </p:txBody>
      </p:sp>
      <p:pic>
        <p:nvPicPr>
          <p:cNvPr id="5" name="Picture 2" descr="C:\Users\Administrator\Desktop\Brochure e foto TUBI\Dsc_0007def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3573463"/>
            <a:ext cx="446405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C:\Users\Administrator\Desktop\Brochure e foto TUBI\raccord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3789363"/>
            <a:ext cx="3529012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Administrator\Pictures\IMMAGINI APPLICAZIONI TUBI\INDUSTRIA ALIMENT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924175"/>
            <a:ext cx="39655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C:\Users\Administrator\Pictures\IMMAGINI APPLICAZIONI TUBI\prosciuttific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492375"/>
            <a:ext cx="3121025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259632" y="332656"/>
            <a:ext cx="64807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ЭЛЕКТРОНАГРЕВАЮЩИЕ ТРУБЫ </a:t>
            </a:r>
            <a:r>
              <a:rPr lang="it-IT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“T100”</a:t>
            </a:r>
            <a:endParaRPr lang="it-IT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9460" name="CasellaDiTesto 3"/>
          <p:cNvSpPr txBox="1">
            <a:spLocks noChangeArrowheads="1"/>
          </p:cNvSpPr>
          <p:nvPr/>
        </p:nvSpPr>
        <p:spPr bwMode="auto">
          <a:xfrm>
            <a:off x="539750" y="1052513"/>
            <a:ext cx="81359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rbel" pitchFamily="34" charset="0"/>
              </a:rPr>
              <a:t>Для транспортировки пищевых продуктов: джемы, шоколад, мёд . Данные трубы,  в значительной степени заменили трубы, так называемые "рубашка", двойные трубы , нагреваемые водой.</a:t>
            </a:r>
            <a:endParaRPr lang="it-IT" b="1">
              <a:latin typeface="Gill Sans MT"/>
            </a:endParaRPr>
          </a:p>
          <a:p>
            <a:endParaRPr lang="it-IT" b="1">
              <a:latin typeface="Gill Sans MT"/>
            </a:endParaRPr>
          </a:p>
          <a:p>
            <a:endParaRPr lang="it-IT" b="1">
              <a:latin typeface="Gill Sans M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navefantasma9.jpg"/>
          <p:cNvPicPr>
            <a:picLocks noGrp="1" noChangeAspect="1"/>
          </p:cNvPicPr>
          <p:nvPr>
            <p:ph idx="1"/>
          </p:nvPr>
        </p:nvPicPr>
        <p:blipFill>
          <a:blip r:embed="rId2"/>
          <a:srcRect t="11725" b="11725"/>
          <a:stretch>
            <a:fillRect/>
          </a:stretch>
        </p:blipFill>
        <p:spPr>
          <a:xfrm>
            <a:off x="1042988" y="2349500"/>
            <a:ext cx="6985000" cy="3354388"/>
          </a:xfrm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971550" y="476250"/>
            <a:ext cx="72501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222222"/>
                </a:solidFill>
                <a:latin typeface="Corbel" pitchFamily="34" charset="0"/>
                <a:ea typeface="Calibri" pitchFamily="34" charset="0"/>
                <a:cs typeface="Times New Roman" pitchFamily="18" charset="0"/>
              </a:rPr>
              <a:t>Обслуживание/против замораживания продукции</a:t>
            </a:r>
            <a:br>
              <a:rPr lang="ru-RU" b="1">
                <a:solidFill>
                  <a:srgbClr val="222222"/>
                </a:solidFill>
                <a:latin typeface="Corbel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b="1">
                <a:solidFill>
                  <a:srgbClr val="222222"/>
                </a:solidFill>
                <a:latin typeface="Corbel" pitchFamily="34" charset="0"/>
                <a:ea typeface="Calibri" pitchFamily="34" charset="0"/>
                <a:cs typeface="Times New Roman" pitchFamily="18" charset="0"/>
              </a:rPr>
              <a:t>Низкие зимние температуры : эмульсии сополимеров,</a:t>
            </a:r>
          </a:p>
          <a:p>
            <a:r>
              <a:rPr lang="ru-RU" b="1">
                <a:solidFill>
                  <a:srgbClr val="222222"/>
                </a:solidFill>
                <a:latin typeface="Corbel" pitchFamily="34" charset="0"/>
                <a:ea typeface="Calibri" pitchFamily="34" charset="0"/>
                <a:cs typeface="Times New Roman" pitchFamily="18" charset="0"/>
              </a:rPr>
              <a:t>устанавливаются трубы для прохождения воды, для предохранения</a:t>
            </a:r>
          </a:p>
          <a:p>
            <a:r>
              <a:rPr lang="ru-RU" b="1">
                <a:solidFill>
                  <a:srgbClr val="222222"/>
                </a:solidFill>
                <a:latin typeface="Corbel" pitchFamily="34" charset="0"/>
                <a:ea typeface="Calibri" pitchFamily="34" charset="0"/>
                <a:cs typeface="Times New Roman" pitchFamily="18" charset="0"/>
              </a:rPr>
              <a:t> от замораживания</a:t>
            </a:r>
            <a:endParaRPr lang="it-IT" b="1">
              <a:latin typeface="Gill Sans MT"/>
              <a:ea typeface="Calibri" pitchFamily="34" charset="0"/>
              <a:cs typeface="Times New Roman" pitchFamily="18" charset="0"/>
            </a:endParaRPr>
          </a:p>
          <a:p>
            <a:endParaRPr lang="it-IT" b="1">
              <a:latin typeface="Gill Sans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288" y="404813"/>
            <a:ext cx="4752975" cy="6264275"/>
          </a:xfrm>
        </p:spPr>
        <p:txBody>
          <a:bodyPr rtlCol="0">
            <a:normAutofit/>
          </a:bodyPr>
          <a:lstStyle/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marL="46863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b="1" dirty="0" smtClean="0">
                <a:solidFill>
                  <a:srgbClr val="C539BE"/>
                </a:solidFill>
              </a:rPr>
              <a:t> </a:t>
            </a:r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</p:txBody>
      </p:sp>
      <p:pic>
        <p:nvPicPr>
          <p:cNvPr id="36866" name="Picture 2" descr="C:\Users\Administrator\Pictures\IMMAGINI APPLICAZIONI TUBI\prodotti-per-la-depilazione-oxy-ceretta-a-caldo-162352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68413"/>
            <a:ext cx="1871663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C:\Users\Administrator\Pictures\IMMAGINI APPLICAZIONI TUBI\cosmetica rosset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12684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C:\Users\Administrator\Pictures\IMMAGINI APPLICAZIONI TUBI\syntech_poliure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3500438"/>
            <a:ext cx="3649663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116013" y="404813"/>
            <a:ext cx="7275512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Сахарные растворы, фармацевтические смеси, косметические </a:t>
            </a:r>
            <a:r>
              <a:rPr lang="ru-RU" b="1" dirty="0"/>
              <a:t>смеси</a:t>
            </a:r>
            <a:endParaRPr lang="it-IT" b="1" dirty="0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539750" y="4581525"/>
            <a:ext cx="43195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8313" lvl="1"/>
            <a:r>
              <a:rPr lang="ru-RU" b="1">
                <a:latin typeface="Corbel" pitchFamily="34" charset="0"/>
              </a:rPr>
              <a:t>Машины и оборудование для распределения изоцианата и полиола </a:t>
            </a:r>
            <a:r>
              <a:rPr lang="it-IT" b="1">
                <a:latin typeface="Gill Sans MT"/>
              </a:rPr>
              <a:t>(</a:t>
            </a:r>
            <a:r>
              <a:rPr lang="ru-RU" b="1">
                <a:latin typeface="Corbel" pitchFamily="34" charset="0"/>
              </a:rPr>
              <a:t> красная/синяя</a:t>
            </a:r>
            <a:r>
              <a:rPr lang="it-IT" b="1">
                <a:latin typeface="Gill Sans MT"/>
              </a:rPr>
              <a:t> </a:t>
            </a:r>
            <a:r>
              <a:rPr lang="ru-RU" b="1">
                <a:latin typeface="Corbel" pitchFamily="34" charset="0"/>
              </a:rPr>
              <a:t>труба</a:t>
            </a:r>
            <a:r>
              <a:rPr lang="it-IT" b="1">
                <a:latin typeface="Gill Sans MT"/>
              </a:rPr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388" y="549275"/>
            <a:ext cx="8229600" cy="6048375"/>
          </a:xfrm>
        </p:spPr>
        <p:txBody>
          <a:bodyPr rtlCol="0">
            <a:normAutofit/>
          </a:bodyPr>
          <a:lstStyle/>
          <a:p>
            <a:pPr marL="45720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it-IT" sz="1800" b="1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6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dirty="0"/>
          </a:p>
          <a:p>
            <a:pPr marL="468630" lvl="1" indent="0" fontAlgn="auto">
              <a:spcAft>
                <a:spcPts val="0"/>
              </a:spcAft>
              <a:buFont typeface="Wingdings 3" pitchFamily="18" charset="2"/>
              <a:buNone/>
              <a:defRPr/>
            </a:pPr>
            <a:endParaRPr lang="it-IT" sz="1400" b="1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 smtClean="0"/>
          </a:p>
          <a:p>
            <a:pPr lvl="1" indent="-274320" fontAlgn="auto">
              <a:spcAft>
                <a:spcPts val="0"/>
              </a:spcAft>
              <a:buFont typeface="+mj-lt"/>
              <a:buAutoNum type="arabicPeriod"/>
              <a:defRPr/>
            </a:pPr>
            <a:endParaRPr lang="it-IT" sz="1200" dirty="0"/>
          </a:p>
          <a:p>
            <a:pPr indent="-274320"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7890" name="Picture 2" descr="C:\Users\Administrator\Pictures\IMMAGINI APPLICAZIONI TUBI\cartonatric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213100"/>
            <a:ext cx="3798888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C:\Users\Administrator\Pictures\IMMAGINI APPLICAZIONI TUBI\carto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357563"/>
            <a:ext cx="350361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1619672" y="620688"/>
            <a:ext cx="721223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ЭЛЕКТРОНАГРЕВАЮЩИЕ ТРУБЫ </a:t>
            </a:r>
            <a:r>
              <a:rPr lang="it-IT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  <a:cs typeface="Arial Black"/>
              </a:rPr>
              <a:t>“T200”</a:t>
            </a:r>
            <a:endParaRPr lang="it-IT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  <a:cs typeface="Arial Black"/>
            </a:endParaRPr>
          </a:p>
        </p:txBody>
      </p:sp>
      <p:sp>
        <p:nvSpPr>
          <p:cNvPr id="22533" name="CasellaDiTesto 3"/>
          <p:cNvSpPr txBox="1">
            <a:spLocks noChangeArrowheads="1"/>
          </p:cNvSpPr>
          <p:nvPr/>
        </p:nvSpPr>
        <p:spPr bwMode="auto">
          <a:xfrm>
            <a:off x="684213" y="1412875"/>
            <a:ext cx="770413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rbel" pitchFamily="34" charset="0"/>
              </a:rPr>
              <a:t>Одним из активных сектров, где используются  электронагревающие шланги, является область применения оборудования </a:t>
            </a:r>
            <a:r>
              <a:rPr lang="it-IT" b="1">
                <a:latin typeface="Gill Sans MT"/>
              </a:rPr>
              <a:t>Hot Melt </a:t>
            </a:r>
            <a:r>
              <a:rPr lang="ru-RU" b="1">
                <a:latin typeface="Corbel" pitchFamily="34" charset="0"/>
              </a:rPr>
              <a:t>, нанесение горячего клея для  наклеивания этикеток. Только в этом секторе  занято около 60 % </a:t>
            </a:r>
            <a:r>
              <a:rPr lang="it-IT" b="1">
                <a:latin typeface="Gill Sans MT"/>
              </a:rPr>
              <a:t> </a:t>
            </a:r>
            <a:r>
              <a:rPr lang="ru-RU" b="1">
                <a:latin typeface="Corbel" pitchFamily="34" charset="0"/>
              </a:rPr>
              <a:t>всего производства </a:t>
            </a:r>
            <a:r>
              <a:rPr lang="it-IT" b="1">
                <a:latin typeface="Gill Sans MT"/>
              </a:rPr>
              <a:t> </a:t>
            </a:r>
            <a:r>
              <a:rPr lang="ru-RU" b="1">
                <a:latin typeface="Corbel" pitchFamily="34" charset="0"/>
              </a:rPr>
              <a:t>гибких электронагревающих труб.</a:t>
            </a:r>
            <a:r>
              <a:rPr lang="it-IT" b="1">
                <a:latin typeface="Gill Sans MT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806450" y="549275"/>
            <a:ext cx="7129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rbel" pitchFamily="34" charset="0"/>
              </a:rPr>
              <a:t>ЭТИКЕТИРОВОЧНОЕ ОБОРУДОВАНИЕ </a:t>
            </a:r>
            <a:endParaRPr lang="it-IT" b="1">
              <a:latin typeface="Gill Sans MT"/>
            </a:endParaRPr>
          </a:p>
        </p:txBody>
      </p:sp>
      <p:pic>
        <p:nvPicPr>
          <p:cNvPr id="7" name="Segnaposto contenuto 6" descr="ImageGen.ashx.png"/>
          <p:cNvPicPr>
            <a:picLocks noGrp="1" noChangeAspect="1"/>
          </p:cNvPicPr>
          <p:nvPr>
            <p:ph idx="1"/>
          </p:nvPr>
        </p:nvPicPr>
        <p:blipFill>
          <a:blip r:embed="rId2"/>
          <a:srcRect l="7603" r="7603"/>
          <a:stretch>
            <a:fillRect/>
          </a:stretch>
        </p:blipFill>
        <p:spPr>
          <a:xfrm>
            <a:off x="3563938" y="3860800"/>
            <a:ext cx="5305425" cy="2549525"/>
          </a:xfrm>
        </p:spPr>
      </p:pic>
      <p:pic>
        <p:nvPicPr>
          <p:cNvPr id="9" name="Immagine 8" descr="ImageGen.ash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341438"/>
            <a:ext cx="54483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Urban pop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1409</TotalTime>
  <Words>610</Words>
  <Application>Microsoft Office PowerPoint</Application>
  <PresentationFormat>Экран (4:3)</PresentationFormat>
  <Paragraphs>159</Paragraphs>
  <Slides>28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9" baseType="lpstr">
      <vt:lpstr>Gill Sans MT</vt:lpstr>
      <vt:lpstr>Arial</vt:lpstr>
      <vt:lpstr>Wingdings 3</vt:lpstr>
      <vt:lpstr>Calibri</vt:lpstr>
      <vt:lpstr>Corbel</vt:lpstr>
      <vt:lpstr>Times New Roman</vt:lpstr>
      <vt:lpstr>Wingdings</vt:lpstr>
      <vt:lpstr>Comic Sans MS</vt:lpstr>
      <vt:lpstr>Urban pop</vt:lpstr>
      <vt:lpstr>Urban pop</vt:lpstr>
      <vt:lpstr>Urban pop</vt:lpstr>
      <vt:lpstr>Urban pop</vt:lpstr>
      <vt:lpstr>Urban pop</vt:lpstr>
      <vt:lpstr>Urban pop</vt:lpstr>
      <vt:lpstr>Urban pop</vt:lpstr>
      <vt:lpstr>Urban pop</vt:lpstr>
      <vt:lpstr>Urban pop</vt:lpstr>
      <vt:lpstr>Urban pop</vt:lpstr>
      <vt:lpstr>Urban pop</vt:lpstr>
      <vt:lpstr>Urban pop</vt:lpstr>
      <vt:lpstr>Acrobat Document</vt:lpstr>
      <vt:lpstr> </vt:lpstr>
      <vt:lpstr>ПРОФИЛЬ  КОМПАНИИ</vt:lpstr>
      <vt:lpstr>ГИБКИЕ ТРУБЫ    ПТФЭ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РАЗЛИЧНЫЕ РЕШЕНИЯ     ДЛЯ РАЗЛИЧНЫХ ПОТРЕБНОСТЕЙ</vt:lpstr>
      <vt:lpstr>Слайд 22</vt:lpstr>
      <vt:lpstr>Слайд 23</vt:lpstr>
      <vt:lpstr>Слайд 24</vt:lpstr>
      <vt:lpstr>ИСПЫТАНИЕ ПОД  ДАВЛЕНИЕМ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teat</dc:creator>
  <cp:lastModifiedBy>Виталий</cp:lastModifiedBy>
  <cp:revision>210</cp:revision>
  <dcterms:created xsi:type="dcterms:W3CDTF">2011-06-24T09:25:14Z</dcterms:created>
  <dcterms:modified xsi:type="dcterms:W3CDTF">2021-12-08T14:43:15Z</dcterms:modified>
</cp:coreProperties>
</file>